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2" r:id="rId2"/>
    <p:sldId id="261" r:id="rId3"/>
    <p:sldId id="258" r:id="rId4"/>
    <p:sldId id="260" r:id="rId5"/>
    <p:sldId id="259" r:id="rId6"/>
    <p:sldId id="263" r:id="rId7"/>
    <p:sldId id="264" r:id="rId8"/>
    <p:sldId id="266" r:id="rId9"/>
    <p:sldId id="267" r:id="rId10"/>
    <p:sldId id="265" r:id="rId11"/>
    <p:sldId id="268" r:id="rId12"/>
    <p:sldId id="269" r:id="rId13"/>
    <p:sldId id="270" r:id="rId14"/>
    <p:sldId id="271" r:id="rId15"/>
    <p:sldId id="272" r:id="rId16"/>
    <p:sldId id="277" r:id="rId17"/>
    <p:sldId id="273" r:id="rId18"/>
    <p:sldId id="278" r:id="rId19"/>
    <p:sldId id="274" r:id="rId20"/>
    <p:sldId id="275" r:id="rId21"/>
    <p:sldId id="276" r:id="rId22"/>
    <p:sldId id="279" r:id="rId23"/>
    <p:sldId id="280" r:id="rId24"/>
    <p:sldId id="281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325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D7FE2-A24E-4C57-BCFA-99C6B524E961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7BB2D-336C-48D7-AEA5-894CA4BB4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63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7BB2D-336C-48D7-AEA5-894CA4BB4B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92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4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85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422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65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9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94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5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98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8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36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E3259-AC63-4A82-926F-239C7BB7FA1A}" type="datetimeFigureOut">
              <a:rPr lang="zh-CN" altLang="en-US" smtClean="0"/>
              <a:t>2018/9/29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0ACAF-767A-4BE0-8385-1551F0E6F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19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-5680"/>
            <a:ext cx="5807698" cy="746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2656"/>
            <a:ext cx="749746" cy="59552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69" y="1124743"/>
            <a:ext cx="518117" cy="39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82" y="1454071"/>
            <a:ext cx="4680520" cy="60178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0" r="24595" b="41988"/>
          <a:stretch/>
        </p:blipFill>
        <p:spPr>
          <a:xfrm>
            <a:off x="-359470" y="-594156"/>
            <a:ext cx="4847276" cy="43111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8" y="390884"/>
            <a:ext cx="2377243" cy="493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22" y="884619"/>
            <a:ext cx="3870640" cy="12983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4" y="3470164"/>
            <a:ext cx="1225195" cy="4937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003812"/>
            <a:ext cx="1225195" cy="4937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61" y="4653136"/>
            <a:ext cx="2834406" cy="10240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949280"/>
            <a:ext cx="761937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-32251"/>
            <a:ext cx="5334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6" y="908720"/>
            <a:ext cx="1109380" cy="8899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60648"/>
            <a:ext cx="3672408" cy="24741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25144"/>
            <a:ext cx="4230274" cy="13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5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55" y="-1345840"/>
            <a:ext cx="5768641" cy="74168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5" t="34451" r="64168" b="49659"/>
          <a:stretch/>
        </p:blipFill>
        <p:spPr>
          <a:xfrm>
            <a:off x="3059832" y="4841476"/>
            <a:ext cx="899626" cy="10897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57823" r="69067" b="26259"/>
          <a:stretch/>
        </p:blipFill>
        <p:spPr>
          <a:xfrm>
            <a:off x="6588224" y="4839551"/>
            <a:ext cx="877232" cy="10916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4921" r="23995" b="52222"/>
          <a:stretch/>
        </p:blipFill>
        <p:spPr>
          <a:xfrm>
            <a:off x="1259632" y="4965716"/>
            <a:ext cx="970384" cy="8817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7" t="57006" r="24460" b="27693"/>
          <a:stretch/>
        </p:blipFill>
        <p:spPr>
          <a:xfrm>
            <a:off x="4716016" y="4841476"/>
            <a:ext cx="895738" cy="10492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1" y="3055763"/>
            <a:ext cx="5448080" cy="21931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6" y="5931233"/>
            <a:ext cx="7223163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准备不充分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858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规则明确</a:t>
            </a:r>
            <a:r>
              <a:rPr lang="zh-CN" altLang="en-US" dirty="0"/>
              <a:t>不</a:t>
            </a:r>
          </a:p>
        </p:txBody>
      </p:sp>
    </p:spTree>
    <p:extLst>
      <p:ext uri="{BB962C8B-B14F-4D97-AF65-F5344CB8AC3E}">
        <p14:creationId xmlns:p14="http://schemas.microsoft.com/office/powerpoint/2010/main" val="269813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从容自信程度不到位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662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题目不够紧扣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363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对问题的分析更深刻</a:t>
            </a:r>
            <a:endParaRPr lang="en-US" altLang="zh-CN" dirty="0" smtClean="0"/>
          </a:p>
          <a:p>
            <a:r>
              <a:rPr lang="zh-CN" altLang="en-US" dirty="0" smtClean="0"/>
              <a:t>章晴的提问很从容</a:t>
            </a:r>
            <a:endParaRPr lang="en-US" altLang="zh-CN" dirty="0" smtClean="0"/>
          </a:p>
          <a:p>
            <a:r>
              <a:rPr lang="zh-CN" altLang="en-US" dirty="0" smtClean="0"/>
              <a:t>说话有底气，不要结巴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10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演示分类再加强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1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数据运用更从容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37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" y="-1107504"/>
            <a:ext cx="5028096" cy="64646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37091" r="42858" b="25766"/>
          <a:stretch/>
        </p:blipFill>
        <p:spPr>
          <a:xfrm>
            <a:off x="106940" y="3140968"/>
            <a:ext cx="2394004" cy="23679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3" t="60060" b="18503"/>
          <a:stretch/>
        </p:blipFill>
        <p:spPr>
          <a:xfrm>
            <a:off x="2267888" y="5157192"/>
            <a:ext cx="983636" cy="13156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4" t="31077" r="34342" b="26202"/>
          <a:stretch/>
        </p:blipFill>
        <p:spPr>
          <a:xfrm>
            <a:off x="6217492" y="3510300"/>
            <a:ext cx="2034073" cy="29298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24356" r="29139" b="45576"/>
          <a:stretch/>
        </p:blipFill>
        <p:spPr>
          <a:xfrm>
            <a:off x="5813876" y="540956"/>
            <a:ext cx="2884580" cy="20620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99" y="2508797"/>
            <a:ext cx="3955977" cy="4327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539668"/>
            <a:ext cx="2109042" cy="4327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82" y="4250486"/>
            <a:ext cx="2066373" cy="4510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82" y="4678913"/>
            <a:ext cx="2011514" cy="4510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876" y="3244729"/>
            <a:ext cx="1907890" cy="12312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55" y="4566126"/>
            <a:ext cx="2419912" cy="45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创新创意点很好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03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配合到位</a:t>
            </a:r>
            <a:endParaRPr lang="en-US" altLang="zh-CN" dirty="0" smtClean="0"/>
          </a:p>
          <a:p>
            <a:r>
              <a:rPr lang="zh-CN" altLang="en-US" dirty="0" smtClean="0"/>
              <a:t>后方答得是个屎</a:t>
            </a:r>
            <a:endParaRPr lang="en-US" altLang="zh-CN" dirty="0" smtClean="0"/>
          </a:p>
          <a:p>
            <a:r>
              <a:rPr lang="zh-CN" altLang="en-US" dirty="0" smtClean="0"/>
              <a:t>后方太臭了，我都想冲上去抢答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469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387424"/>
            <a:ext cx="8229600" cy="1143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>
            <a:normAutofit fontScale="47500" lnSpcReduction="20000"/>
          </a:bodyPr>
          <a:lstStyle/>
          <a:p>
            <a:r>
              <a:rPr lang="zh-CN" altLang="en-US" dirty="0" smtClean="0"/>
              <a:t>评委点评：</a:t>
            </a:r>
            <a:endParaRPr lang="en-US" altLang="zh-CN" dirty="0" smtClean="0"/>
          </a:p>
          <a:p>
            <a:r>
              <a:rPr lang="zh-CN" altLang="en-US" dirty="0" smtClean="0"/>
              <a:t>后方方法不系统，限制性强，违背总路线</a:t>
            </a:r>
            <a:endParaRPr lang="en-US" altLang="zh-CN" dirty="0" smtClean="0"/>
          </a:p>
          <a:p>
            <a:r>
              <a:rPr lang="zh-CN" altLang="en-US" dirty="0" smtClean="0"/>
              <a:t>后方太泛，没有重点，不具体</a:t>
            </a:r>
            <a:endParaRPr lang="en-US" altLang="zh-CN" dirty="0" smtClean="0"/>
          </a:p>
          <a:p>
            <a:r>
              <a:rPr lang="zh-CN" altLang="en-US" dirty="0" smtClean="0"/>
              <a:t>先方，建立公共基金，设置招标标准</a:t>
            </a:r>
            <a:endParaRPr lang="en-US" altLang="zh-CN" dirty="0" smtClean="0"/>
          </a:p>
          <a:p>
            <a:r>
              <a:rPr lang="zh-CN" altLang="en-US" dirty="0" smtClean="0"/>
              <a:t>先方政策后果</a:t>
            </a:r>
            <a:endParaRPr lang="en-US" altLang="zh-CN" dirty="0" smtClean="0"/>
          </a:p>
          <a:p>
            <a:r>
              <a:rPr lang="zh-CN" altLang="en-US" dirty="0"/>
              <a:t>二</a:t>
            </a:r>
            <a:r>
              <a:rPr lang="zh-CN" altLang="en-US" dirty="0" smtClean="0"/>
              <a:t>号有状态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反方分类更深入，但推进过于广泛</a:t>
            </a:r>
            <a:endParaRPr lang="en-US" altLang="zh-CN" dirty="0" smtClean="0"/>
          </a:p>
          <a:p>
            <a:r>
              <a:rPr lang="zh-CN" altLang="en-US" dirty="0" smtClean="0"/>
              <a:t>后方讲解空泛，没发现优势</a:t>
            </a:r>
            <a:endParaRPr lang="en-US" altLang="zh-CN" dirty="0" smtClean="0"/>
          </a:p>
          <a:p>
            <a:r>
              <a:rPr lang="zh-CN" altLang="en-US" dirty="0" smtClean="0"/>
              <a:t>先方具体，点子新颖</a:t>
            </a:r>
            <a:endParaRPr lang="en-US" altLang="zh-CN" dirty="0" smtClean="0"/>
          </a:p>
          <a:p>
            <a:r>
              <a:rPr lang="zh-CN" altLang="en-US" dirty="0" smtClean="0"/>
              <a:t>后方不扣题，总结不到位（没解释，没升华），思考不错</a:t>
            </a:r>
            <a:endParaRPr lang="en-US" altLang="zh-CN" dirty="0" smtClean="0"/>
          </a:p>
          <a:p>
            <a:r>
              <a:rPr lang="zh-CN" altLang="en-US" dirty="0"/>
              <a:t>先</a:t>
            </a:r>
            <a:r>
              <a:rPr lang="zh-CN" altLang="en-US" dirty="0" smtClean="0"/>
              <a:t>方也没有深下去，没有删减和分类，有些乱</a:t>
            </a:r>
            <a:endParaRPr lang="en-US" altLang="zh-CN" dirty="0" smtClean="0"/>
          </a:p>
          <a:p>
            <a:r>
              <a:rPr lang="zh-CN" altLang="en-US" dirty="0"/>
              <a:t>先</a:t>
            </a:r>
            <a:r>
              <a:rPr lang="zh-CN" altLang="en-US" dirty="0" smtClean="0"/>
              <a:t>方总结升华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80.3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66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发言姿势（手势，形体）到位，语言流畅</a:t>
            </a:r>
            <a:endParaRPr lang="en-US" altLang="zh-CN" dirty="0" smtClean="0"/>
          </a:p>
          <a:p>
            <a:r>
              <a:rPr lang="zh-CN" altLang="en-US" dirty="0"/>
              <a:t>手</a:t>
            </a:r>
            <a:r>
              <a:rPr lang="zh-CN" altLang="en-US" dirty="0" smtClean="0"/>
              <a:t>卡</a:t>
            </a:r>
            <a:endParaRPr lang="en-US" altLang="zh-CN" dirty="0" smtClean="0"/>
          </a:p>
          <a:p>
            <a:r>
              <a:rPr lang="zh-CN" altLang="en-US" dirty="0" smtClean="0"/>
              <a:t>笔记逻辑图</a:t>
            </a:r>
            <a:endParaRPr lang="en-US" altLang="zh-CN" dirty="0" smtClean="0"/>
          </a:p>
          <a:p>
            <a:r>
              <a:rPr lang="zh-CN" altLang="en-US" dirty="0" smtClean="0"/>
              <a:t>礼貌，夸赞对方</a:t>
            </a:r>
            <a:endParaRPr lang="en-US" altLang="zh-CN" dirty="0" smtClean="0"/>
          </a:p>
          <a:p>
            <a:r>
              <a:rPr lang="zh-CN" altLang="en-US" dirty="0" smtClean="0"/>
              <a:t>回答逻辑性，有关键点和例子</a:t>
            </a:r>
            <a:endParaRPr lang="en-US" altLang="zh-CN" dirty="0" smtClean="0"/>
          </a:p>
          <a:p>
            <a:r>
              <a:rPr lang="zh-CN" altLang="en-US" dirty="0" smtClean="0"/>
              <a:t>抓关键词与突破点</a:t>
            </a:r>
            <a:endParaRPr lang="en-US" altLang="zh-CN" dirty="0" smtClean="0"/>
          </a:p>
          <a:p>
            <a:r>
              <a:rPr lang="zh-CN" altLang="en-US" dirty="0" smtClean="0"/>
              <a:t>问题多提，合作抓好漏洞</a:t>
            </a:r>
            <a:endParaRPr lang="en-US" altLang="zh-CN" dirty="0" smtClean="0"/>
          </a:p>
          <a:p>
            <a:r>
              <a:rPr lang="zh-CN" altLang="en-US" dirty="0" smtClean="0"/>
              <a:t>例子的特殊性</a:t>
            </a:r>
            <a:endParaRPr lang="en-US" altLang="zh-CN" dirty="0" smtClean="0"/>
          </a:p>
          <a:p>
            <a:r>
              <a:rPr lang="zh-CN" altLang="en-US" dirty="0" smtClean="0"/>
              <a:t>策略性，套路（故意），避而不谈</a:t>
            </a:r>
            <a:endParaRPr lang="en-US" altLang="zh-CN" dirty="0" smtClean="0"/>
          </a:p>
          <a:p>
            <a:r>
              <a:rPr lang="zh-CN" altLang="en-US" dirty="0" smtClean="0"/>
              <a:t>提问</a:t>
            </a:r>
            <a:r>
              <a:rPr lang="en-US" altLang="zh-CN" dirty="0" smtClean="0"/>
              <a:t>+</a:t>
            </a:r>
            <a:r>
              <a:rPr lang="zh-CN" altLang="en-US" dirty="0" smtClean="0"/>
              <a:t>解答的引导作用</a:t>
            </a:r>
            <a:endParaRPr lang="en-US" altLang="zh-CN" dirty="0" smtClean="0"/>
          </a:p>
          <a:p>
            <a:r>
              <a:rPr lang="zh-CN" altLang="en-US" dirty="0" smtClean="0"/>
              <a:t>想法特色可实行</a:t>
            </a:r>
            <a:endParaRPr lang="en-US" altLang="zh-CN" dirty="0" smtClean="0"/>
          </a:p>
          <a:p>
            <a:r>
              <a:rPr lang="zh-CN" altLang="en-US" dirty="0" smtClean="0"/>
              <a:t>时间莫浪费</a:t>
            </a:r>
            <a:endParaRPr lang="en-US" altLang="zh-CN" dirty="0" smtClean="0"/>
          </a:p>
          <a:p>
            <a:r>
              <a:rPr lang="zh-CN" altLang="en-US" dirty="0" smtClean="0"/>
              <a:t>节奏快慢交替渐进</a:t>
            </a:r>
            <a:endParaRPr lang="en-US" altLang="zh-CN" dirty="0" smtClean="0"/>
          </a:p>
          <a:p>
            <a:r>
              <a:rPr lang="zh-CN" altLang="en-US" dirty="0" smtClean="0"/>
              <a:t>问题可多，但要突出重点</a:t>
            </a:r>
            <a:endParaRPr lang="en-US" altLang="zh-CN" dirty="0" smtClean="0"/>
          </a:p>
          <a:p>
            <a:r>
              <a:rPr lang="zh-CN" altLang="en-US" dirty="0" smtClean="0"/>
              <a:t>破题套路</a:t>
            </a:r>
            <a:endParaRPr lang="en-US" altLang="zh-CN" dirty="0" smtClean="0"/>
          </a:p>
          <a:p>
            <a:r>
              <a:rPr lang="zh-CN" altLang="en-US" dirty="0" smtClean="0"/>
              <a:t>保持谦逊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27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46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1" r="25067" b="44980"/>
          <a:stretch/>
        </p:blipFill>
        <p:spPr>
          <a:xfrm>
            <a:off x="611560" y="95250"/>
            <a:ext cx="3474666" cy="23816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29728" r="37814" b="35136"/>
          <a:stretch/>
        </p:blipFill>
        <p:spPr>
          <a:xfrm>
            <a:off x="5652120" y="2177684"/>
            <a:ext cx="2668555" cy="24096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1" t="16056" r="21487" b="41972"/>
          <a:stretch/>
        </p:blipFill>
        <p:spPr>
          <a:xfrm>
            <a:off x="504430" y="4005064"/>
            <a:ext cx="2588782" cy="25193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52" y="2321746"/>
            <a:ext cx="761937" cy="4937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29" y="250708"/>
            <a:ext cx="2724687" cy="4327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18" y="836712"/>
            <a:ext cx="3791398" cy="12130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65" y="2476928"/>
            <a:ext cx="2724687" cy="4327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605" y="2821566"/>
            <a:ext cx="2523535" cy="121300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428" y="4079582"/>
            <a:ext cx="761937" cy="4937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735380"/>
            <a:ext cx="5126312" cy="45106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186447"/>
            <a:ext cx="5534710" cy="84727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51" y="6277562"/>
            <a:ext cx="761937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9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-194829"/>
            <a:ext cx="5656000" cy="7272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2339752" y="3573016"/>
            <a:ext cx="122413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724128" y="3441170"/>
            <a:ext cx="122413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842385" y="1844824"/>
            <a:ext cx="122413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87" y="1279744"/>
            <a:ext cx="859465" cy="7497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21" y="1585506"/>
            <a:ext cx="1913986" cy="493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057155"/>
            <a:ext cx="1688452" cy="7680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85" y="3066297"/>
            <a:ext cx="1036234" cy="74974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999267"/>
            <a:ext cx="1200813" cy="8594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89000"/>
            <a:ext cx="2139519" cy="7680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55" y="4869159"/>
            <a:ext cx="3297663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0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605" y="373802"/>
            <a:ext cx="5043264" cy="6484197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1890868" y="3861048"/>
            <a:ext cx="122413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524944" y="2420888"/>
            <a:ext cx="122413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492896"/>
            <a:ext cx="1304436" cy="7497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57" y="1999160"/>
            <a:ext cx="1225195" cy="493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71" y="3271908"/>
            <a:ext cx="1127667" cy="7497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8" y="3527918"/>
            <a:ext cx="1456824" cy="4937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4" y="5085184"/>
            <a:ext cx="6290552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62" y="-1395536"/>
            <a:ext cx="7854280" cy="10098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4" y="1052736"/>
            <a:ext cx="1749407" cy="10240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705292"/>
            <a:ext cx="2279715" cy="6948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4" y="4437112"/>
            <a:ext cx="1913986" cy="4937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33" y="2676206"/>
            <a:ext cx="3078225" cy="15055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90" y="5301208"/>
            <a:ext cx="2834406" cy="13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3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73" b="51973"/>
          <a:stretch/>
        </p:blipFill>
        <p:spPr>
          <a:xfrm>
            <a:off x="8755" y="-1035496"/>
            <a:ext cx="2359090" cy="32937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t="46939" r="36530" b="22041"/>
          <a:stretch/>
        </p:blipFill>
        <p:spPr>
          <a:xfrm rot="884934">
            <a:off x="72" y="2666416"/>
            <a:ext cx="3275045" cy="2127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30" y="-1467544"/>
            <a:ext cx="5334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30748" r="43002" b="38231"/>
          <a:stretch/>
        </p:blipFill>
        <p:spPr>
          <a:xfrm>
            <a:off x="6300192" y="3501008"/>
            <a:ext cx="1885392" cy="21273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0" y="2284577"/>
            <a:ext cx="2523535" cy="432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8" y="4957676"/>
            <a:ext cx="2109042" cy="4327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54" y="2470489"/>
            <a:ext cx="3066034" cy="4937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6" y="5517232"/>
            <a:ext cx="2608872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9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-1395536"/>
            <a:ext cx="5766048" cy="7413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3" y="3298443"/>
            <a:ext cx="6561857" cy="27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11559"/>
            <a:ext cx="4291180" cy="55172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1" y="620688"/>
            <a:ext cx="1913986" cy="493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0" y="2204962"/>
            <a:ext cx="2834406" cy="4937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42" y="1217824"/>
            <a:ext cx="3297663" cy="4937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8" y="3177466"/>
            <a:ext cx="1225195" cy="4937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06" y="2348880"/>
            <a:ext cx="1456824" cy="4937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05" y="3675867"/>
            <a:ext cx="1225195" cy="4937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4434881"/>
            <a:ext cx="1225195" cy="4937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80" y="5301208"/>
            <a:ext cx="214561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241</Words>
  <Application>Microsoft Office PowerPoint</Application>
  <PresentationFormat>全屏显示(4:3)</PresentationFormat>
  <Paragraphs>49</Paragraphs>
  <Slides>24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Cosmo</dc:creator>
  <cp:lastModifiedBy>Cosmo</cp:lastModifiedBy>
  <cp:revision>49</cp:revision>
  <dcterms:created xsi:type="dcterms:W3CDTF">2018-09-25T11:49:36Z</dcterms:created>
  <dcterms:modified xsi:type="dcterms:W3CDTF">2018-09-30T00:11:48Z</dcterms:modified>
</cp:coreProperties>
</file>